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5" r:id="rId4"/>
  </p:sldMasterIdLst>
  <p:sldIdLst>
    <p:sldId id="257" r:id="rId5"/>
    <p:sldId id="260" r:id="rId6"/>
    <p:sldId id="269" r:id="rId7"/>
    <p:sldId id="264" r:id="rId8"/>
    <p:sldId id="261" r:id="rId9"/>
    <p:sldId id="266" r:id="rId10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67" autoAdjust="0"/>
    <p:restoredTop sz="94660"/>
  </p:normalViewPr>
  <p:slideViewPr>
    <p:cSldViewPr snapToGrid="0" showGuides="1">
      <p:cViewPr varScale="1">
        <p:scale>
          <a:sx n="86" d="100"/>
          <a:sy n="86" d="100"/>
        </p:scale>
        <p:origin x="418" y="5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6736903-0D7F-46A2-9868-218868C9DB9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66795306-32D3-4992-B858-955D429C859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19FDB2F-7B64-4081-A5FF-9D809EADBE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F658BA-7CD2-4A40-98E4-F81902E40766}" type="datetimeFigureOut">
              <a:rPr lang="de-AT" smtClean="0"/>
              <a:t>30.11.2020</a:t>
            </a:fld>
            <a:endParaRPr lang="de-AT" dirty="0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8DF831B-2F83-4196-98C9-A7F49DF9DE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5B2FA6F-31C1-41CA-B5E1-89DD8C0282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74B764-B0AC-4935-9B9F-235B081A0FE2}" type="slidenum">
              <a:rPr lang="de-AT" smtClean="0"/>
              <a:t>‹Nr.›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37952556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B7844A8-0C7E-47C8-AA8E-E034D5E440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8D80E3D4-900E-4A36-B323-3E8BDF31709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AD8B39E-DEF7-4C54-A208-4B250CAAA2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F658BA-7CD2-4A40-98E4-F81902E40766}" type="datetimeFigureOut">
              <a:rPr lang="de-AT" smtClean="0"/>
              <a:t>30.11.2020</a:t>
            </a:fld>
            <a:endParaRPr lang="de-AT" dirty="0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C113637-AE53-45B7-8634-F8F93A13E8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5504E9A-7B88-4199-8A92-9E629EE1EF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74B764-B0AC-4935-9B9F-235B081A0FE2}" type="slidenum">
              <a:rPr lang="de-AT" smtClean="0"/>
              <a:t>‹Nr.›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3662485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78D16AE8-0519-4E75-9F50-C5989FC6027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B5DAD396-9258-4E68-977A-EF298A35E6C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848B3A4-6DCD-4353-B139-01D4E9EB47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F658BA-7CD2-4A40-98E4-F81902E40766}" type="datetimeFigureOut">
              <a:rPr lang="de-AT" smtClean="0"/>
              <a:t>30.11.2020</a:t>
            </a:fld>
            <a:endParaRPr lang="de-AT" dirty="0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C8107E4-6AFE-4695-916B-CD2514947B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CC83248-CBF9-4EA5-992A-A2E07FB28C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74B764-B0AC-4935-9B9F-235B081A0FE2}" type="slidenum">
              <a:rPr lang="de-AT" smtClean="0"/>
              <a:t>‹Nr.›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134734452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el und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F658BA-7CD2-4A40-98E4-F81902E40766}" type="datetimeFigureOut">
              <a:rPr lang="de-AT" smtClean="0"/>
              <a:t>30.11.2020</a:t>
            </a:fld>
            <a:endParaRPr lang="de-A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74B764-B0AC-4935-9B9F-235B081A0FE2}" type="slidenum">
              <a:rPr lang="de-AT" smtClean="0"/>
              <a:t>‹Nr.›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13441423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751803D-028B-4E07-A34E-7644FD219A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36ABBF1-6B48-4ED3-ABB6-62F98BC3D6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FFA0EA5-3C33-45B6-A282-3B939204A8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F658BA-7CD2-4A40-98E4-F81902E40766}" type="datetimeFigureOut">
              <a:rPr lang="de-AT" smtClean="0"/>
              <a:t>30.11.2020</a:t>
            </a:fld>
            <a:endParaRPr lang="de-AT" dirty="0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8F2E5B5-85A9-4ACC-A161-290FF24CE1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BFEA6CE-E083-4D00-BF4E-F89B85ED50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74B764-B0AC-4935-9B9F-235B081A0FE2}" type="slidenum">
              <a:rPr lang="de-AT" smtClean="0"/>
              <a:t>‹Nr.›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9538999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91D168C-3F03-4D72-B61F-85B53DDE2E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54D4E0FF-09B8-417C-A2B9-E53A050B56E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8AC0C70-4ED2-432F-AD2A-2C0ABDF25A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F658BA-7CD2-4A40-98E4-F81902E40766}" type="datetimeFigureOut">
              <a:rPr lang="de-AT" smtClean="0"/>
              <a:t>30.11.2020</a:t>
            </a:fld>
            <a:endParaRPr lang="de-AT" dirty="0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5B71C8C-363F-4137-8A9F-C4665F84EC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7BA2E25-3C5A-4879-B26B-68A538C390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74B764-B0AC-4935-9B9F-235B081A0FE2}" type="slidenum">
              <a:rPr lang="de-AT" smtClean="0"/>
              <a:t>‹Nr.›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10872401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FC2274E-16DC-4B89-BBE2-FE2DFE3F78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C8E3D7B-1605-46DC-9EF6-BCC7860E855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AB7D2105-13A8-4B92-BAD2-CCC57309454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99EB3A4F-B89C-4AF1-9726-74BC1CD12E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F658BA-7CD2-4A40-98E4-F81902E40766}" type="datetimeFigureOut">
              <a:rPr lang="de-AT" smtClean="0"/>
              <a:t>30.11.2020</a:t>
            </a:fld>
            <a:endParaRPr lang="de-AT" dirty="0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DD9C2019-FCC1-4BDF-9793-436EEF689B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0DF58F05-F4C8-494D-A4ED-36EFC1FCE8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74B764-B0AC-4935-9B9F-235B081A0FE2}" type="slidenum">
              <a:rPr lang="de-AT" smtClean="0"/>
              <a:t>‹Nr.›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19358673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B4CEF8F-09CB-4180-9FDB-96CAFB0568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BE9D41B9-624C-47AE-B914-1A62D9781D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B200C96F-604F-4A6D-9568-9C869E971B8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AA71A812-EB3D-442C-9AE0-BC8DEF73F93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7356E6E5-C398-4D4C-9972-DBD366D7F09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FAF3BDAC-0AB2-47D0-8667-6262E24B6F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F658BA-7CD2-4A40-98E4-F81902E40766}" type="datetimeFigureOut">
              <a:rPr lang="de-AT" smtClean="0"/>
              <a:t>30.11.2020</a:t>
            </a:fld>
            <a:endParaRPr lang="de-AT" dirty="0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EF0D8930-8F72-4BBD-B2AD-4135542288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7BD5BE8D-AC3E-43F8-AD24-1BBA4EA4FB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74B764-B0AC-4935-9B9F-235B081A0FE2}" type="slidenum">
              <a:rPr lang="de-AT" smtClean="0"/>
              <a:t>‹Nr.›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17988792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9DB7679-A557-417A-9E5E-E6674715C6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D77367E2-9998-4790-B518-8D1C0AF90D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F658BA-7CD2-4A40-98E4-F81902E40766}" type="datetimeFigureOut">
              <a:rPr lang="de-AT" smtClean="0"/>
              <a:t>30.11.2020</a:t>
            </a:fld>
            <a:endParaRPr lang="de-AT" dirty="0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1B79E230-DE14-4F10-B17B-D2792C31BE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7F107268-C004-4FB1-A620-E7DA7C3CF5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74B764-B0AC-4935-9B9F-235B081A0FE2}" type="slidenum">
              <a:rPr lang="de-AT" smtClean="0"/>
              <a:t>‹Nr.›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27883921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BBF6AFEB-E095-482F-8AE2-13AC2F8921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F658BA-7CD2-4A40-98E4-F81902E40766}" type="datetimeFigureOut">
              <a:rPr lang="de-AT" smtClean="0"/>
              <a:t>30.11.2020</a:t>
            </a:fld>
            <a:endParaRPr lang="de-AT" dirty="0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5387FAAE-F96A-4246-B9E2-FD07409288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FB5D2C0B-0A51-4500-8365-5FCC940B73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74B764-B0AC-4935-9B9F-235B081A0FE2}" type="slidenum">
              <a:rPr lang="de-AT" smtClean="0"/>
              <a:t>‹Nr.›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37565616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B3CD5B0-602A-469C-9569-DCA81F4776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9708010-1623-4C92-9E80-25C1337ADE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55903DA3-B418-4F4D-8860-311F592DA7B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E14853AF-5A8E-4F75-AAAD-2C80A3B178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F658BA-7CD2-4A40-98E4-F81902E40766}" type="datetimeFigureOut">
              <a:rPr lang="de-AT" smtClean="0"/>
              <a:t>30.11.2020</a:t>
            </a:fld>
            <a:endParaRPr lang="de-AT" dirty="0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0E18F4AC-3D86-4435-AE22-CF891977FB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0109A9AE-B24B-4496-B63B-7D67288A66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74B764-B0AC-4935-9B9F-235B081A0FE2}" type="slidenum">
              <a:rPr lang="de-AT" smtClean="0"/>
              <a:t>‹Nr.›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42332037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7B75D84-5288-4BB7-A41A-9BC513797A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2C68ACB1-B513-4CC1-B9F0-CFA36968C75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 dirty="0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4E30DCBF-D945-4C24-B4DC-A0E6ABC0B57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C501265E-011C-4778-9F6D-D592537556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F658BA-7CD2-4A40-98E4-F81902E40766}" type="datetimeFigureOut">
              <a:rPr lang="de-AT" smtClean="0"/>
              <a:t>30.11.2020</a:t>
            </a:fld>
            <a:endParaRPr lang="de-AT" dirty="0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78B1DF1D-5E85-4934-B82F-4114D17DDC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80C7848C-E45A-42F8-A6ED-9ECB4EDF4B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74B764-B0AC-4935-9B9F-235B081A0FE2}" type="slidenum">
              <a:rPr lang="de-AT" smtClean="0"/>
              <a:t>‹Nr.›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32042548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B026C209-B7CD-4245-8A53-D5CCBB17AD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6694716E-948F-42BF-B70A-7B276D0113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C369C07-E9C2-4565-B59C-B34472F8377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F658BA-7CD2-4A40-98E4-F81902E40766}" type="datetimeFigureOut">
              <a:rPr lang="de-AT" smtClean="0"/>
              <a:t>30.11.2020</a:t>
            </a:fld>
            <a:endParaRPr lang="de-AT" dirty="0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B2D3111-DCE0-4F67-ACC3-9107B164A4C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AT" dirty="0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A641804-C712-4ABE-B00B-5B6AEAABACA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74B764-B0AC-4935-9B9F-235B081A0FE2}" type="slidenum">
              <a:rPr lang="de-AT" smtClean="0"/>
              <a:t>‹Nr.›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13085983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7" r:id="rId2"/>
    <p:sldLayoutId id="2147483698" r:id="rId3"/>
    <p:sldLayoutId id="2147483699" r:id="rId4"/>
    <p:sldLayoutId id="2147483700" r:id="rId5"/>
    <p:sldLayoutId id="2147483701" r:id="rId6"/>
    <p:sldLayoutId id="2147483702" r:id="rId7"/>
    <p:sldLayoutId id="2147483703" r:id="rId8"/>
    <p:sldLayoutId id="2147483704" r:id="rId9"/>
    <p:sldLayoutId id="2147483705" r:id="rId10"/>
    <p:sldLayoutId id="2147483706" r:id="rId11"/>
    <p:sldLayoutId id="2147483707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A254D376-7060-4491-9779-FC35E62F3F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 rotWithShape="1">
          <a:blip r:embed="rId2"/>
          <a:srcRect t="4109" b="6959"/>
          <a:stretch/>
        </p:blipFill>
        <p:spPr>
          <a:xfrm>
            <a:off x="20" y="10"/>
            <a:ext cx="12191980" cy="5014697"/>
          </a:xfrm>
          <a:prstGeom prst="rect">
            <a:avLst/>
          </a:prstGeom>
        </p:spPr>
      </p:pic>
      <p:sp>
        <p:nvSpPr>
          <p:cNvPr id="6" name="Titel 5">
            <a:extLst>
              <a:ext uri="{FF2B5EF4-FFF2-40B4-BE49-F238E27FC236}">
                <a16:creationId xmlns:a16="http://schemas.microsoft.com/office/drawing/2014/main" id="{C2F6566E-F030-4BB6-B3CF-46DDDDD6A3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0363" y="3955154"/>
            <a:ext cx="8825659" cy="1981200"/>
          </a:xfrm>
        </p:spPr>
        <p:txBody>
          <a:bodyPr/>
          <a:lstStyle/>
          <a:p>
            <a:r>
              <a:rPr lang="de-DE" dirty="0"/>
              <a:t>Online-Trading-Day 02.12.2020</a:t>
            </a:r>
          </a:p>
        </p:txBody>
      </p:sp>
    </p:spTree>
    <p:extLst>
      <p:ext uri="{BB962C8B-B14F-4D97-AF65-F5344CB8AC3E}">
        <p14:creationId xmlns:p14="http://schemas.microsoft.com/office/powerpoint/2010/main" val="33592285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F56F5174-31D9-4DBB-AAB7-A1FD7BDB13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5614875" cy="6858000"/>
          </a:xfrm>
          <a:prstGeom prst="rect">
            <a:avLst/>
          </a:prstGeom>
          <a:gradFill>
            <a:gsLst>
              <a:gs pos="0">
                <a:schemeClr val="accent1">
                  <a:lumMod val="100000"/>
                  <a:alpha val="82000"/>
                </a:schemeClr>
              </a:gs>
              <a:gs pos="25000">
                <a:schemeClr val="accent1">
                  <a:alpha val="60000"/>
                </a:schemeClr>
              </a:gs>
              <a:gs pos="94000">
                <a:schemeClr val="bg2">
                  <a:lumMod val="75000"/>
                </a:schemeClr>
              </a:gs>
              <a:gs pos="100000">
                <a:schemeClr val="bg2">
                  <a:lumMod val="7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AE113210-7872-481A-ADE6-3A05CCAF5E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4105" y="802955"/>
            <a:ext cx="4977976" cy="1454051"/>
          </a:xfrm>
        </p:spPr>
        <p:txBody>
          <a:bodyPr>
            <a:normAutofit/>
          </a:bodyPr>
          <a:lstStyle/>
          <a:p>
            <a:r>
              <a:rPr lang="de-AT" dirty="0">
                <a:solidFill>
                  <a:schemeClr val="accent1"/>
                </a:solidFill>
              </a:rPr>
              <a:t>Hintergründe der Toolino</a:t>
            </a:r>
          </a:p>
        </p:txBody>
      </p:sp>
      <p:sp>
        <p:nvSpPr>
          <p:cNvPr id="13" name="Freeform 62">
            <a:extLst>
              <a:ext uri="{FF2B5EF4-FFF2-40B4-BE49-F238E27FC236}">
                <a16:creationId xmlns:a16="http://schemas.microsoft.com/office/drawing/2014/main" id="{F9A95BEE-6BB1-4A28-A8E6-A34B2E42EF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738619"/>
            <a:ext cx="5000438" cy="5400962"/>
          </a:xfrm>
          <a:custGeom>
            <a:avLst/>
            <a:gdLst>
              <a:gd name="connsiteX0" fmla="*/ 2299956 w 5000438"/>
              <a:gd name="connsiteY0" fmla="*/ 0 h 5400962"/>
              <a:gd name="connsiteX1" fmla="*/ 5000438 w 5000438"/>
              <a:gd name="connsiteY1" fmla="*/ 2700481 h 5400962"/>
              <a:gd name="connsiteX2" fmla="*/ 2299956 w 5000438"/>
              <a:gd name="connsiteY2" fmla="*/ 5400962 h 5400962"/>
              <a:gd name="connsiteX3" fmla="*/ 60675 w 5000438"/>
              <a:gd name="connsiteY3" fmla="*/ 4210346 h 5400962"/>
              <a:gd name="connsiteX4" fmla="*/ 0 w 5000438"/>
              <a:gd name="connsiteY4" fmla="*/ 4110472 h 5400962"/>
              <a:gd name="connsiteX5" fmla="*/ 0 w 5000438"/>
              <a:gd name="connsiteY5" fmla="*/ 1290491 h 5400962"/>
              <a:gd name="connsiteX6" fmla="*/ 60675 w 5000438"/>
              <a:gd name="connsiteY6" fmla="*/ 1190617 h 5400962"/>
              <a:gd name="connsiteX7" fmla="*/ 2299956 w 5000438"/>
              <a:gd name="connsiteY7" fmla="*/ 0 h 54009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000438" h="5400962">
                <a:moveTo>
                  <a:pt x="2299956" y="0"/>
                </a:moveTo>
                <a:cubicBezTo>
                  <a:pt x="3791390" y="0"/>
                  <a:pt x="5000438" y="1209047"/>
                  <a:pt x="5000438" y="2700481"/>
                </a:cubicBezTo>
                <a:cubicBezTo>
                  <a:pt x="5000438" y="4191915"/>
                  <a:pt x="3791390" y="5400962"/>
                  <a:pt x="2299956" y="5400962"/>
                </a:cubicBezTo>
                <a:cubicBezTo>
                  <a:pt x="1367810" y="5400962"/>
                  <a:pt x="545971" y="4928678"/>
                  <a:pt x="60675" y="4210346"/>
                </a:cubicBezTo>
                <a:lnTo>
                  <a:pt x="0" y="4110472"/>
                </a:lnTo>
                <a:lnTo>
                  <a:pt x="0" y="1290491"/>
                </a:lnTo>
                <a:lnTo>
                  <a:pt x="60675" y="1190617"/>
                </a:lnTo>
                <a:cubicBezTo>
                  <a:pt x="545971" y="472284"/>
                  <a:pt x="1367810" y="0"/>
                  <a:pt x="2299956" y="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 rotWithShape="1">
          <a:blip r:embed="rId3">
            <a:alphaModFix/>
          </a:blip>
          <a:srcRect l="24371" r="22124" b="-1"/>
          <a:stretch/>
        </p:blipFill>
        <p:spPr>
          <a:xfrm>
            <a:off x="20" y="907231"/>
            <a:ext cx="4838021" cy="5063738"/>
          </a:xfrm>
          <a:custGeom>
            <a:avLst/>
            <a:gdLst/>
            <a:ahLst/>
            <a:cxnLst/>
            <a:rect l="l" t="t" r="r" b="b"/>
            <a:pathLst>
              <a:path w="4838041" h="5063738">
                <a:moveTo>
                  <a:pt x="2306172" y="0"/>
                </a:moveTo>
                <a:cubicBezTo>
                  <a:pt x="3704485" y="0"/>
                  <a:pt x="4838041" y="1133556"/>
                  <a:pt x="4838041" y="2531869"/>
                </a:cubicBezTo>
                <a:cubicBezTo>
                  <a:pt x="4838041" y="3930182"/>
                  <a:pt x="3704485" y="5063738"/>
                  <a:pt x="2306172" y="5063738"/>
                </a:cubicBezTo>
                <a:cubicBezTo>
                  <a:pt x="1344832" y="5063738"/>
                  <a:pt x="508631" y="4527956"/>
                  <a:pt x="79886" y="3738709"/>
                </a:cubicBezTo>
                <a:lnTo>
                  <a:pt x="0" y="3572876"/>
                </a:lnTo>
                <a:lnTo>
                  <a:pt x="0" y="1490863"/>
                </a:lnTo>
                <a:lnTo>
                  <a:pt x="79886" y="1325030"/>
                </a:lnTo>
                <a:cubicBezTo>
                  <a:pt x="508631" y="535783"/>
                  <a:pt x="1344832" y="0"/>
                  <a:pt x="2306172" y="0"/>
                </a:cubicBezTo>
                <a:close/>
              </a:path>
            </a:pathLst>
          </a:custGeom>
          <a:effectLst>
            <a:softEdge rad="0"/>
          </a:effectLst>
        </p:spPr>
      </p:pic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094104" y="2078782"/>
            <a:ext cx="4977578" cy="3976263"/>
          </a:xfrm>
        </p:spPr>
        <p:txBody>
          <a:bodyPr anchor="ctr">
            <a:normAutofit/>
          </a:bodyPr>
          <a:lstStyle/>
          <a:p>
            <a:r>
              <a:rPr lang="de-AT" sz="2400" dirty="0">
                <a:solidFill>
                  <a:srgbClr val="000000"/>
                </a:solidFill>
              </a:rPr>
              <a:t>Gegründet: 07.01.1993</a:t>
            </a:r>
          </a:p>
          <a:p>
            <a:r>
              <a:rPr lang="de-AT" sz="2400" dirty="0">
                <a:solidFill>
                  <a:srgbClr val="000000"/>
                </a:solidFill>
              </a:rPr>
              <a:t>Rechtsform: Gesellschaft mit beschränkter Haftung</a:t>
            </a:r>
          </a:p>
          <a:p>
            <a:r>
              <a:rPr lang="de-AT" sz="2400" dirty="0">
                <a:solidFill>
                  <a:srgbClr val="000000"/>
                </a:solidFill>
              </a:rPr>
              <a:t>ÜFA Leiter: Mag. Höfer/ Mag. Wallner </a:t>
            </a:r>
          </a:p>
          <a:p>
            <a:r>
              <a:rPr lang="de-AT" sz="2400" dirty="0">
                <a:solidFill>
                  <a:srgbClr val="000000"/>
                </a:solidFill>
              </a:rPr>
              <a:t>Träger: Bundeshandelsakademie/ Bundeshandelsschule Neunkirchen</a:t>
            </a:r>
          </a:p>
          <a:p>
            <a:r>
              <a:rPr lang="de-AT" sz="2400" dirty="0">
                <a:solidFill>
                  <a:srgbClr val="000000"/>
                </a:solidFill>
              </a:rPr>
              <a:t>Schultyp: Kaufmännische Schule</a:t>
            </a:r>
          </a:p>
        </p:txBody>
      </p:sp>
    </p:spTree>
    <p:extLst>
      <p:ext uri="{BB962C8B-B14F-4D97-AF65-F5344CB8AC3E}">
        <p14:creationId xmlns:p14="http://schemas.microsoft.com/office/powerpoint/2010/main" val="25387488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60" name="Rectangle 54">
            <a:extLst>
              <a:ext uri="{FF2B5EF4-FFF2-40B4-BE49-F238E27FC236}">
                <a16:creationId xmlns:a16="http://schemas.microsoft.com/office/drawing/2014/main" id="{827B839B-9ADE-406B-8590-F1CAEDED45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2" name="Freeform 45">
            <a:extLst>
              <a:ext uri="{FF2B5EF4-FFF2-40B4-BE49-F238E27FC236}">
                <a16:creationId xmlns:a16="http://schemas.microsoft.com/office/drawing/2014/main" id="{CFE45BF0-46DB-408C-B5F7-7B11716805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09710" y="1022350"/>
            <a:ext cx="709612" cy="2095501"/>
          </a:xfrm>
          <a:custGeom>
            <a:avLst/>
            <a:gdLst>
              <a:gd name="T0" fmla="*/ 447 w 447"/>
              <a:gd name="T1" fmla="*/ 1363 h 1363"/>
              <a:gd name="T2" fmla="*/ 0 w 447"/>
              <a:gd name="T3" fmla="*/ 987 h 1363"/>
              <a:gd name="T4" fmla="*/ 0 w 447"/>
              <a:gd name="T5" fmla="*/ 0 h 1363"/>
              <a:gd name="T6" fmla="*/ 447 w 447"/>
              <a:gd name="T7" fmla="*/ 376 h 1363"/>
              <a:gd name="T8" fmla="*/ 447 w 447"/>
              <a:gd name="T9" fmla="*/ 1363 h 13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47" h="1363">
                <a:moveTo>
                  <a:pt x="447" y="1363"/>
                </a:moveTo>
                <a:lnTo>
                  <a:pt x="0" y="987"/>
                </a:lnTo>
                <a:lnTo>
                  <a:pt x="0" y="0"/>
                </a:lnTo>
                <a:lnTo>
                  <a:pt x="447" y="376"/>
                </a:lnTo>
                <a:lnTo>
                  <a:pt x="447" y="1363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59" name="Freeform 46">
            <a:extLst>
              <a:ext uri="{FF2B5EF4-FFF2-40B4-BE49-F238E27FC236}">
                <a16:creationId xmlns:a16="http://schemas.microsoft.com/office/drawing/2014/main" id="{2AEBC8F2-97B1-41B4-93F1-2D289E197F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09710" y="837744"/>
            <a:ext cx="403225" cy="1705431"/>
          </a:xfrm>
          <a:custGeom>
            <a:avLst/>
            <a:gdLst>
              <a:gd name="T0" fmla="*/ 254 w 254"/>
              <a:gd name="T1" fmla="*/ 987 h 1109"/>
              <a:gd name="T2" fmla="*/ 0 w 254"/>
              <a:gd name="T3" fmla="*/ 1109 h 1109"/>
              <a:gd name="T4" fmla="*/ 0 w 254"/>
              <a:gd name="T5" fmla="*/ 119 h 1109"/>
              <a:gd name="T6" fmla="*/ 254 w 254"/>
              <a:gd name="T7" fmla="*/ 0 h 1109"/>
              <a:gd name="T8" fmla="*/ 254 w 254"/>
              <a:gd name="T9" fmla="*/ 987 h 11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54" h="1109">
                <a:moveTo>
                  <a:pt x="254" y="987"/>
                </a:moveTo>
                <a:lnTo>
                  <a:pt x="0" y="1109"/>
                </a:lnTo>
                <a:lnTo>
                  <a:pt x="0" y="119"/>
                </a:lnTo>
                <a:lnTo>
                  <a:pt x="254" y="0"/>
                </a:lnTo>
                <a:lnTo>
                  <a:pt x="254" y="98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61" name="Freeform 47">
            <a:extLst>
              <a:ext uri="{FF2B5EF4-FFF2-40B4-BE49-F238E27FC236}">
                <a16:creationId xmlns:a16="http://schemas.microsoft.com/office/drawing/2014/main" id="{472E3A19-F5D5-48FC-BB9C-48C2F68F59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44660" y="640894"/>
            <a:ext cx="168275" cy="1713195"/>
          </a:xfrm>
          <a:custGeom>
            <a:avLst/>
            <a:gdLst>
              <a:gd name="T0" fmla="*/ 106 w 106"/>
              <a:gd name="T1" fmla="*/ 1114 h 1114"/>
              <a:gd name="T2" fmla="*/ 0 w 106"/>
              <a:gd name="T3" fmla="*/ 1005 h 1114"/>
              <a:gd name="T4" fmla="*/ 0 w 106"/>
              <a:gd name="T5" fmla="*/ 0 h 1114"/>
              <a:gd name="T6" fmla="*/ 106 w 106"/>
              <a:gd name="T7" fmla="*/ 110 h 1114"/>
              <a:gd name="T8" fmla="*/ 106 w 106"/>
              <a:gd name="T9" fmla="*/ 1114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06" h="1114">
                <a:moveTo>
                  <a:pt x="106" y="1114"/>
                </a:moveTo>
                <a:lnTo>
                  <a:pt x="0" y="1005"/>
                </a:lnTo>
                <a:lnTo>
                  <a:pt x="0" y="0"/>
                </a:lnTo>
                <a:lnTo>
                  <a:pt x="106" y="110"/>
                </a:lnTo>
                <a:lnTo>
                  <a:pt x="106" y="1114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63" name="Freeform 44">
            <a:extLst>
              <a:ext uri="{FF2B5EF4-FFF2-40B4-BE49-F238E27FC236}">
                <a16:creationId xmlns:a16="http://schemas.microsoft.com/office/drawing/2014/main" id="{7A62E32F-BB65-43A8-8EB5-92346890E5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1223203" y="635716"/>
            <a:ext cx="328612" cy="1742360"/>
          </a:xfrm>
          <a:custGeom>
            <a:avLst/>
            <a:gdLst>
              <a:gd name="T0" fmla="*/ 207 w 207"/>
              <a:gd name="T1" fmla="*/ 987 h 1114"/>
              <a:gd name="T2" fmla="*/ 0 w 207"/>
              <a:gd name="T3" fmla="*/ 1114 h 1114"/>
              <a:gd name="T4" fmla="*/ 0 w 207"/>
              <a:gd name="T5" fmla="*/ 127 h 1114"/>
              <a:gd name="T6" fmla="*/ 207 w 207"/>
              <a:gd name="T7" fmla="*/ 0 h 1114"/>
              <a:gd name="T8" fmla="*/ 207 w 207"/>
              <a:gd name="T9" fmla="*/ 987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7" h="1114">
                <a:moveTo>
                  <a:pt x="207" y="987"/>
                </a:moveTo>
                <a:lnTo>
                  <a:pt x="0" y="1114"/>
                </a:lnTo>
                <a:lnTo>
                  <a:pt x="0" y="127"/>
                </a:lnTo>
                <a:lnTo>
                  <a:pt x="207" y="0"/>
                </a:lnTo>
                <a:lnTo>
                  <a:pt x="207" y="987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14E91B64-9FCC-451E-AFB4-A827D63293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44055" y="635715"/>
            <a:ext cx="10907863" cy="154145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DDE700C4-0F65-4230-AB8C-C56B8E4BF8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8506" y="800392"/>
            <a:ext cx="10264697" cy="1212102"/>
          </a:xfrm>
        </p:spPr>
        <p:txBody>
          <a:bodyPr>
            <a:normAutofit/>
          </a:bodyPr>
          <a:lstStyle/>
          <a:p>
            <a:r>
              <a:rPr lang="de-AT" sz="4000" dirty="0">
                <a:solidFill>
                  <a:srgbClr val="FFFFFF"/>
                </a:solidFill>
              </a:rPr>
              <a:t>Unser Leitbild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E9B1C74-593A-45DA-BB48-9448A78F8D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67624" y="2490436"/>
            <a:ext cx="9708995" cy="3567173"/>
          </a:xfrm>
        </p:spPr>
        <p:txBody>
          <a:bodyPr anchor="ctr">
            <a:normAutofit/>
          </a:bodyPr>
          <a:lstStyle/>
          <a:p>
            <a:r>
              <a:rPr lang="de-AT" sz="2400" dirty="0"/>
              <a:t>Qualität steht an erster Stelle </a:t>
            </a:r>
          </a:p>
          <a:p>
            <a:r>
              <a:rPr lang="de-AT" sz="2400" dirty="0"/>
              <a:t>kundenorientiert</a:t>
            </a:r>
          </a:p>
          <a:p>
            <a:r>
              <a:rPr lang="de-AT" sz="2400" dirty="0"/>
              <a:t>kompetente Beratung</a:t>
            </a:r>
          </a:p>
          <a:p>
            <a:r>
              <a:rPr lang="de-AT" sz="2400" dirty="0"/>
              <a:t>leistungs- und erfolgsorientiert</a:t>
            </a:r>
          </a:p>
          <a:p>
            <a:r>
              <a:rPr lang="de-AT" sz="2400" dirty="0"/>
              <a:t>höchste Wertschätzung unserer Mitarbeiter</a:t>
            </a:r>
          </a:p>
          <a:p>
            <a:r>
              <a:rPr lang="de-AT" sz="2400" dirty="0"/>
              <a:t>Wir entwickeln uns ständig weiter</a:t>
            </a: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338C9BA6-EFB5-40B7-A9C7-B2CD2628372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92852" y="2490436"/>
            <a:ext cx="5289438" cy="20959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743658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Rectangle 72">
            <a:extLst>
              <a:ext uri="{FF2B5EF4-FFF2-40B4-BE49-F238E27FC236}">
                <a16:creationId xmlns:a16="http://schemas.microsoft.com/office/drawing/2014/main" id="{7D8E67F2-F753-4E06-8229-4970A67258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6483095" cy="6854272"/>
          </a:xfrm>
          <a:prstGeom prst="rect">
            <a:avLst/>
          </a:prstGeom>
          <a:gradFill>
            <a:gsLst>
              <a:gs pos="0">
                <a:schemeClr val="accent1">
                  <a:lumMod val="100000"/>
                  <a:alpha val="82000"/>
                </a:schemeClr>
              </a:gs>
              <a:gs pos="25000">
                <a:schemeClr val="accent1">
                  <a:alpha val="60000"/>
                </a:schemeClr>
              </a:gs>
              <a:gs pos="94000">
                <a:schemeClr val="bg2">
                  <a:lumMod val="75000"/>
                </a:schemeClr>
              </a:gs>
              <a:gs pos="100000">
                <a:schemeClr val="bg2">
                  <a:lumMod val="7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75" name="Picture 74">
            <a:extLst>
              <a:ext uri="{FF2B5EF4-FFF2-40B4-BE49-F238E27FC236}">
                <a16:creationId xmlns:a16="http://schemas.microsoft.com/office/drawing/2014/main" id="{2EE1BDFD-564B-44A4-841A-50D6A8E75C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55187" y="1830915"/>
            <a:ext cx="4977976" cy="1455996"/>
          </a:xfrm>
        </p:spPr>
        <p:txBody>
          <a:bodyPr>
            <a:normAutofit/>
          </a:bodyPr>
          <a:lstStyle/>
          <a:p>
            <a:r>
              <a:rPr lang="de-AT" sz="4000" dirty="0">
                <a:solidFill>
                  <a:schemeClr val="accent1"/>
                </a:solidFill>
              </a:rPr>
              <a:t>Partnerfirmen</a:t>
            </a:r>
          </a:p>
        </p:txBody>
      </p:sp>
      <p:sp>
        <p:nvSpPr>
          <p:cNvPr id="77" name="Freeform 60">
            <a:extLst>
              <a:ext uri="{FF2B5EF4-FFF2-40B4-BE49-F238E27FC236}">
                <a16:creationId xmlns:a16="http://schemas.microsoft.com/office/drawing/2014/main" id="{007B8288-68CC-4847-8419-CF535B6B7E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763882" y="0"/>
            <a:ext cx="3880988" cy="2206512"/>
          </a:xfrm>
          <a:custGeom>
            <a:avLst/>
            <a:gdLst>
              <a:gd name="connsiteX0" fmla="*/ 20753 w 3960193"/>
              <a:gd name="connsiteY0" fmla="*/ 0 h 2251543"/>
              <a:gd name="connsiteX1" fmla="*/ 3939440 w 3960193"/>
              <a:gd name="connsiteY1" fmla="*/ 0 h 2251543"/>
              <a:gd name="connsiteX2" fmla="*/ 3949969 w 3960193"/>
              <a:gd name="connsiteY2" fmla="*/ 68994 h 2251543"/>
              <a:gd name="connsiteX3" fmla="*/ 3960193 w 3960193"/>
              <a:gd name="connsiteY3" fmla="*/ 271447 h 2251543"/>
              <a:gd name="connsiteX4" fmla="*/ 1980096 w 3960193"/>
              <a:gd name="connsiteY4" fmla="*/ 2251543 h 2251543"/>
              <a:gd name="connsiteX5" fmla="*/ 0 w 3960193"/>
              <a:gd name="connsiteY5" fmla="*/ 271447 h 2251543"/>
              <a:gd name="connsiteX6" fmla="*/ 10224 w 3960193"/>
              <a:gd name="connsiteY6" fmla="*/ 68994 h 22515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960193" h="2251543">
                <a:moveTo>
                  <a:pt x="20753" y="0"/>
                </a:moveTo>
                <a:lnTo>
                  <a:pt x="3939440" y="0"/>
                </a:lnTo>
                <a:lnTo>
                  <a:pt x="3949969" y="68994"/>
                </a:lnTo>
                <a:cubicBezTo>
                  <a:pt x="3956730" y="135559"/>
                  <a:pt x="3960193" y="203099"/>
                  <a:pt x="3960193" y="271447"/>
                </a:cubicBezTo>
                <a:cubicBezTo>
                  <a:pt x="3960193" y="1365024"/>
                  <a:pt x="3073674" y="2251543"/>
                  <a:pt x="1980096" y="2251543"/>
                </a:cubicBezTo>
                <a:cubicBezTo>
                  <a:pt x="886519" y="2251543"/>
                  <a:pt x="0" y="1365024"/>
                  <a:pt x="0" y="271447"/>
                </a:cubicBezTo>
                <a:cubicBezTo>
                  <a:pt x="0" y="203099"/>
                  <a:pt x="3463" y="135559"/>
                  <a:pt x="10224" y="68994"/>
                </a:cubicBezTo>
                <a:close/>
              </a:path>
            </a:pathLst>
          </a:custGeom>
          <a:solidFill>
            <a:srgbClr val="FFFFFF"/>
          </a:solidFill>
          <a:ln>
            <a:gradFill>
              <a:gsLst>
                <a:gs pos="0">
                  <a:schemeClr val="accent1">
                    <a:lumMod val="40000"/>
                    <a:lumOff val="60000"/>
                  </a:schemeClr>
                </a:gs>
                <a:gs pos="23000">
                  <a:schemeClr val="accent1">
                    <a:lumMod val="45000"/>
                    <a:lumOff val="55000"/>
                  </a:schemeClr>
                </a:gs>
                <a:gs pos="83000">
                  <a:schemeClr val="bg2">
                    <a:lumMod val="75000"/>
                  </a:schemeClr>
                </a:gs>
                <a:gs pos="100000">
                  <a:schemeClr val="bg2">
                    <a:lumMod val="75000"/>
                  </a:schemeClr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pic>
        <p:nvPicPr>
          <p:cNvPr id="2050" name="Picture 2" descr="Konrath">
            <a:extLst>
              <a:ext uri="{FF2B5EF4-FFF2-40B4-BE49-F238E27FC236}">
                <a16:creationId xmlns:a16="http://schemas.microsoft.com/office/drawing/2014/main" id="{3DA14A6E-E556-437C-94BD-E7A63D395E2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441496" y="570837"/>
            <a:ext cx="2532690" cy="6458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9" name="Freeform 68">
            <a:extLst>
              <a:ext uri="{FF2B5EF4-FFF2-40B4-BE49-F238E27FC236}">
                <a16:creationId xmlns:a16="http://schemas.microsoft.com/office/drawing/2014/main" id="{32BA8EA8-C1B6-4309-B674-F9F399B962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912701"/>
            <a:ext cx="4942589" cy="3945299"/>
          </a:xfrm>
          <a:custGeom>
            <a:avLst/>
            <a:gdLst>
              <a:gd name="connsiteX0" fmla="*/ 2223943 w 4942589"/>
              <a:gd name="connsiteY0" fmla="*/ 0 h 3945299"/>
              <a:gd name="connsiteX1" fmla="*/ 4942589 w 4942589"/>
              <a:gd name="connsiteY1" fmla="*/ 2718646 h 3945299"/>
              <a:gd name="connsiteX2" fmla="*/ 4728945 w 4942589"/>
              <a:gd name="connsiteY2" fmla="*/ 3776866 h 3945299"/>
              <a:gd name="connsiteX3" fmla="*/ 4647806 w 4942589"/>
              <a:gd name="connsiteY3" fmla="*/ 3945299 h 3945299"/>
              <a:gd name="connsiteX4" fmla="*/ 0 w 4942589"/>
              <a:gd name="connsiteY4" fmla="*/ 3945299 h 3945299"/>
              <a:gd name="connsiteX5" fmla="*/ 0 w 4942589"/>
              <a:gd name="connsiteY5" fmla="*/ 1157971 h 3945299"/>
              <a:gd name="connsiteX6" fmla="*/ 126104 w 4942589"/>
              <a:gd name="connsiteY6" fmla="*/ 989335 h 3945299"/>
              <a:gd name="connsiteX7" fmla="*/ 2223943 w 4942589"/>
              <a:gd name="connsiteY7" fmla="*/ 0 h 39452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942589" h="3945299">
                <a:moveTo>
                  <a:pt x="2223943" y="0"/>
                </a:moveTo>
                <a:cubicBezTo>
                  <a:pt x="3725410" y="0"/>
                  <a:pt x="4942589" y="1217179"/>
                  <a:pt x="4942589" y="2718646"/>
                </a:cubicBezTo>
                <a:cubicBezTo>
                  <a:pt x="4942589" y="3094013"/>
                  <a:pt x="4866516" y="3451612"/>
                  <a:pt x="4728945" y="3776866"/>
                </a:cubicBezTo>
                <a:lnTo>
                  <a:pt x="4647806" y="3945299"/>
                </a:lnTo>
                <a:lnTo>
                  <a:pt x="0" y="3945299"/>
                </a:lnTo>
                <a:lnTo>
                  <a:pt x="0" y="1157971"/>
                </a:lnTo>
                <a:lnTo>
                  <a:pt x="126104" y="989335"/>
                </a:lnTo>
                <a:cubicBezTo>
                  <a:pt x="624744" y="385123"/>
                  <a:pt x="1379368" y="0"/>
                  <a:pt x="2223943" y="0"/>
                </a:cubicBezTo>
                <a:close/>
              </a:path>
            </a:pathLst>
          </a:custGeom>
          <a:solidFill>
            <a:srgbClr val="FFFFFF"/>
          </a:solidFill>
          <a:ln>
            <a:gradFill>
              <a:gsLst>
                <a:gs pos="0">
                  <a:schemeClr val="accent1">
                    <a:lumMod val="40000"/>
                    <a:lumOff val="60000"/>
                  </a:schemeClr>
                </a:gs>
                <a:gs pos="23000">
                  <a:schemeClr val="accent1">
                    <a:lumMod val="45000"/>
                    <a:lumOff val="55000"/>
                  </a:schemeClr>
                </a:gs>
                <a:gs pos="83000">
                  <a:schemeClr val="bg2">
                    <a:lumMod val="75000"/>
                  </a:schemeClr>
                </a:gs>
                <a:gs pos="100000">
                  <a:schemeClr val="bg2">
                    <a:lumMod val="75000"/>
                  </a:schemeClr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pic>
        <p:nvPicPr>
          <p:cNvPr id="2052" name="Picture 4" descr="Dyson Staubsauger: Vergleich und Überblick der Testberichte">
            <a:extLst>
              <a:ext uri="{FF2B5EF4-FFF2-40B4-BE49-F238E27FC236}">
                <a16:creationId xmlns:a16="http://schemas.microsoft.com/office/drawing/2014/main" id="{E7813200-44F8-460D-9E10-7441EB7DE4A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21732" y="4502564"/>
            <a:ext cx="3759105" cy="14159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platzhalter 2"/>
          <p:cNvSpPr>
            <a:spLocks noGrp="1"/>
          </p:cNvSpPr>
          <p:nvPr>
            <p:ph idx="1"/>
          </p:nvPr>
        </p:nvSpPr>
        <p:spPr>
          <a:xfrm>
            <a:off x="6090574" y="2421682"/>
            <a:ext cx="4977578" cy="3639289"/>
          </a:xfrm>
        </p:spPr>
        <p:txBody>
          <a:bodyPr anchor="ctr">
            <a:normAutofit/>
          </a:bodyPr>
          <a:lstStyle/>
          <a:p>
            <a:r>
              <a:rPr lang="de-AT" sz="2400" dirty="0">
                <a:solidFill>
                  <a:srgbClr val="000000"/>
                </a:solidFill>
              </a:rPr>
              <a:t>Konrath Gartentechnik Neunkirchen</a:t>
            </a:r>
          </a:p>
          <a:p>
            <a:r>
              <a:rPr lang="de-AT" sz="2400" dirty="0">
                <a:solidFill>
                  <a:srgbClr val="000000"/>
                </a:solidFill>
              </a:rPr>
              <a:t>Dyson</a:t>
            </a:r>
          </a:p>
          <a:p>
            <a:pPr marL="0" indent="0">
              <a:buNone/>
            </a:pPr>
            <a:endParaRPr lang="de-AT" sz="20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90674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017254" y="525439"/>
            <a:ext cx="3336545" cy="1657614"/>
          </a:xfrm>
        </p:spPr>
        <p:txBody>
          <a:bodyPr>
            <a:normAutofit/>
          </a:bodyPr>
          <a:lstStyle/>
          <a:p>
            <a:r>
              <a:rPr lang="de-AT" sz="3600" dirty="0">
                <a:solidFill>
                  <a:schemeClr val="accent1"/>
                </a:solidFill>
              </a:rPr>
              <a:t>Produktgruppen</a:t>
            </a:r>
          </a:p>
        </p:txBody>
      </p:sp>
      <p:pic>
        <p:nvPicPr>
          <p:cNvPr id="9" name="Grafik 8">
            <a:extLst>
              <a:ext uri="{FF2B5EF4-FFF2-40B4-BE49-F238E27FC236}">
                <a16:creationId xmlns:a16="http://schemas.microsoft.com/office/drawing/2014/main" id="{9165637E-E1EB-444F-8CF2-AAAD60F42AA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1401" y="375320"/>
            <a:ext cx="3060378" cy="3848658"/>
          </a:xfrm>
          <a:prstGeom prst="rect">
            <a:avLst/>
          </a:prstGeom>
        </p:spPr>
      </p:pic>
      <p:cxnSp>
        <p:nvCxnSpPr>
          <p:cNvPr id="21" name="Straight Connector 13">
            <a:extLst>
              <a:ext uri="{FF2B5EF4-FFF2-40B4-BE49-F238E27FC236}">
                <a16:creationId xmlns:a16="http://schemas.microsoft.com/office/drawing/2014/main" id="{822A5670-0F7B-4199-AEAB-33FBA9CEA4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3627" y="-1"/>
            <a:ext cx="0" cy="4572000"/>
          </a:xfrm>
          <a:prstGeom prst="line">
            <a:avLst/>
          </a:prstGeom>
          <a:ln w="38100" cap="sq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Grafik 5">
            <a:extLst>
              <a:ext uri="{FF2B5EF4-FFF2-40B4-BE49-F238E27FC236}">
                <a16:creationId xmlns:a16="http://schemas.microsoft.com/office/drawing/2014/main" id="{DF4C71D3-EE33-42FC-A6EB-908FA4560EC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37376" y="375320"/>
            <a:ext cx="2558837" cy="1657612"/>
          </a:xfrm>
          <a:prstGeom prst="rect">
            <a:avLst/>
          </a:prstGeom>
        </p:spPr>
      </p:pic>
      <p:cxnSp>
        <p:nvCxnSpPr>
          <p:cNvPr id="22" name="Straight Connector 15">
            <a:extLst>
              <a:ext uri="{FF2B5EF4-FFF2-40B4-BE49-F238E27FC236}">
                <a16:creationId xmlns:a16="http://schemas.microsoft.com/office/drawing/2014/main" id="{8BB1744D-A7DF-4B65-B6E3-DCF12BB2D8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3627" y="2228770"/>
            <a:ext cx="2877035" cy="0"/>
          </a:xfrm>
          <a:prstGeom prst="line">
            <a:avLst/>
          </a:prstGeom>
          <a:ln w="381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Grafik 6">
            <a:extLst>
              <a:ext uri="{FF2B5EF4-FFF2-40B4-BE49-F238E27FC236}">
                <a16:creationId xmlns:a16="http://schemas.microsoft.com/office/drawing/2014/main" id="{24ADB3BB-81CE-480B-8C04-79A54E5D719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292293" y="2424609"/>
            <a:ext cx="1849004" cy="1799367"/>
          </a:xfrm>
          <a:prstGeom prst="rect">
            <a:avLst/>
          </a:prstGeom>
        </p:spPr>
      </p:pic>
      <p:cxnSp>
        <p:nvCxnSpPr>
          <p:cNvPr id="23" name="Straight Connector 17">
            <a:extLst>
              <a:ext uri="{FF2B5EF4-FFF2-40B4-BE49-F238E27FC236}">
                <a16:creationId xmlns:a16="http://schemas.microsoft.com/office/drawing/2014/main" id="{882DD753-EA38-4E86-91FB-05041A44A2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4567905"/>
            <a:ext cx="7530662" cy="0"/>
          </a:xfrm>
          <a:prstGeom prst="line">
            <a:avLst/>
          </a:prstGeom>
          <a:ln w="381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Grafik 7">
            <a:extLst>
              <a:ext uri="{FF2B5EF4-FFF2-40B4-BE49-F238E27FC236}">
                <a16:creationId xmlns:a16="http://schemas.microsoft.com/office/drawing/2014/main" id="{8A646195-894E-4A13-87F6-D044CE88824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42299" y="4911833"/>
            <a:ext cx="1741673" cy="1448019"/>
          </a:xfrm>
          <a:prstGeom prst="rect">
            <a:avLst/>
          </a:prstGeom>
        </p:spPr>
      </p:pic>
      <p:pic>
        <p:nvPicPr>
          <p:cNvPr id="5" name="Grafik 4">
            <a:extLst>
              <a:ext uri="{FF2B5EF4-FFF2-40B4-BE49-F238E27FC236}">
                <a16:creationId xmlns:a16="http://schemas.microsoft.com/office/drawing/2014/main" id="{D1139B5B-0009-44E4-9B28-C975CAA81385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019022" y="4911833"/>
            <a:ext cx="2651999" cy="1448024"/>
          </a:xfrm>
          <a:prstGeom prst="rect">
            <a:avLst/>
          </a:prstGeom>
        </p:spPr>
      </p:pic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017254" y="1604963"/>
            <a:ext cx="3336546" cy="4572000"/>
          </a:xfrm>
        </p:spPr>
        <p:txBody>
          <a:bodyPr>
            <a:noAutofit/>
          </a:bodyPr>
          <a:lstStyle/>
          <a:p>
            <a:r>
              <a:rPr lang="de-AT" sz="2400" dirty="0"/>
              <a:t>Dyson (Staubsauger, Airblades) </a:t>
            </a:r>
          </a:p>
          <a:p>
            <a:r>
              <a:rPr lang="de-AT" sz="2400" dirty="0"/>
              <a:t>Haus (Haushaltsgerät, Saunen) </a:t>
            </a:r>
          </a:p>
          <a:p>
            <a:r>
              <a:rPr lang="de-AT" sz="2400" dirty="0"/>
              <a:t>Werkzeug (Bohrer, Hochdruckreiniger, Werkzeugset)</a:t>
            </a:r>
          </a:p>
          <a:p>
            <a:r>
              <a:rPr lang="de-AT" sz="2400" dirty="0"/>
              <a:t>Garten (Rasenmäher , Gartenhäuser, Pools, Griller)</a:t>
            </a:r>
          </a:p>
          <a:p>
            <a:r>
              <a:rPr lang="de-AT" sz="2400" dirty="0"/>
              <a:t>Elektronik  (Handys, TV, Kameras) </a:t>
            </a:r>
          </a:p>
          <a:p>
            <a:endParaRPr lang="de-AT" sz="2400" dirty="0"/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6DA63E78-7704-45EF-B5D3-EADDF5D826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rot="16200000">
            <a:off x="1730262" y="5706812"/>
            <a:ext cx="2286000" cy="0"/>
          </a:xfrm>
          <a:prstGeom prst="line">
            <a:avLst/>
          </a:prstGeom>
          <a:ln w="381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704730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CD5D3CE8-6534-4899-B698-BB3C6848EC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6C313485-7BF2-43EA-9239-5BAA303439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09710" y="635715"/>
            <a:ext cx="11142208" cy="2482136"/>
            <a:chOff x="409710" y="635715"/>
            <a:chExt cx="11142208" cy="2482136"/>
          </a:xfrm>
        </p:grpSpPr>
        <p:sp>
          <p:nvSpPr>
            <p:cNvPr id="14" name="Freeform 44">
              <a:extLst>
                <a:ext uri="{FF2B5EF4-FFF2-40B4-BE49-F238E27FC236}">
                  <a16:creationId xmlns:a16="http://schemas.microsoft.com/office/drawing/2014/main" id="{DECC8AEA-4B25-44FA-B040-C34B0FEBB64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23203" y="635716"/>
              <a:ext cx="328612" cy="1742360"/>
            </a:xfrm>
            <a:custGeom>
              <a:avLst/>
              <a:gdLst>
                <a:gd name="T0" fmla="*/ 207 w 207"/>
                <a:gd name="T1" fmla="*/ 987 h 1114"/>
                <a:gd name="T2" fmla="*/ 0 w 207"/>
                <a:gd name="T3" fmla="*/ 1114 h 1114"/>
                <a:gd name="T4" fmla="*/ 0 w 207"/>
                <a:gd name="T5" fmla="*/ 127 h 1114"/>
                <a:gd name="T6" fmla="*/ 207 w 207"/>
                <a:gd name="T7" fmla="*/ 0 h 1114"/>
                <a:gd name="T8" fmla="*/ 207 w 207"/>
                <a:gd name="T9" fmla="*/ 987 h 1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7" h="1114">
                  <a:moveTo>
                    <a:pt x="207" y="987"/>
                  </a:moveTo>
                  <a:lnTo>
                    <a:pt x="0" y="1114"/>
                  </a:lnTo>
                  <a:lnTo>
                    <a:pt x="0" y="127"/>
                  </a:lnTo>
                  <a:lnTo>
                    <a:pt x="207" y="0"/>
                  </a:lnTo>
                  <a:lnTo>
                    <a:pt x="207" y="987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5" name="Freeform 45">
              <a:extLst>
                <a:ext uri="{FF2B5EF4-FFF2-40B4-BE49-F238E27FC236}">
                  <a16:creationId xmlns:a16="http://schemas.microsoft.com/office/drawing/2014/main" id="{88C5D63D-E29B-48C0-9453-20000B702B5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09710" y="1022350"/>
              <a:ext cx="709612" cy="2095501"/>
            </a:xfrm>
            <a:custGeom>
              <a:avLst/>
              <a:gdLst>
                <a:gd name="T0" fmla="*/ 447 w 447"/>
                <a:gd name="T1" fmla="*/ 1363 h 1363"/>
                <a:gd name="T2" fmla="*/ 0 w 447"/>
                <a:gd name="T3" fmla="*/ 987 h 1363"/>
                <a:gd name="T4" fmla="*/ 0 w 447"/>
                <a:gd name="T5" fmla="*/ 0 h 1363"/>
                <a:gd name="T6" fmla="*/ 447 w 447"/>
                <a:gd name="T7" fmla="*/ 376 h 1363"/>
                <a:gd name="T8" fmla="*/ 447 w 447"/>
                <a:gd name="T9" fmla="*/ 1363 h 13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7" h="1363">
                  <a:moveTo>
                    <a:pt x="447" y="1363"/>
                  </a:moveTo>
                  <a:lnTo>
                    <a:pt x="0" y="987"/>
                  </a:lnTo>
                  <a:lnTo>
                    <a:pt x="0" y="0"/>
                  </a:lnTo>
                  <a:lnTo>
                    <a:pt x="447" y="376"/>
                  </a:lnTo>
                  <a:lnTo>
                    <a:pt x="447" y="1363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6" name="Freeform 46">
              <a:extLst>
                <a:ext uri="{FF2B5EF4-FFF2-40B4-BE49-F238E27FC236}">
                  <a16:creationId xmlns:a16="http://schemas.microsoft.com/office/drawing/2014/main" id="{48D22C82-28FA-4F3A-8B17-C11CC2EBA6B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09710" y="837744"/>
              <a:ext cx="403225" cy="1705431"/>
            </a:xfrm>
            <a:custGeom>
              <a:avLst/>
              <a:gdLst>
                <a:gd name="T0" fmla="*/ 254 w 254"/>
                <a:gd name="T1" fmla="*/ 987 h 1109"/>
                <a:gd name="T2" fmla="*/ 0 w 254"/>
                <a:gd name="T3" fmla="*/ 1109 h 1109"/>
                <a:gd name="T4" fmla="*/ 0 w 254"/>
                <a:gd name="T5" fmla="*/ 119 h 1109"/>
                <a:gd name="T6" fmla="*/ 254 w 254"/>
                <a:gd name="T7" fmla="*/ 0 h 1109"/>
                <a:gd name="T8" fmla="*/ 254 w 254"/>
                <a:gd name="T9" fmla="*/ 987 h 1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4" h="1109">
                  <a:moveTo>
                    <a:pt x="254" y="987"/>
                  </a:moveTo>
                  <a:lnTo>
                    <a:pt x="0" y="1109"/>
                  </a:lnTo>
                  <a:lnTo>
                    <a:pt x="0" y="119"/>
                  </a:lnTo>
                  <a:lnTo>
                    <a:pt x="254" y="0"/>
                  </a:lnTo>
                  <a:lnTo>
                    <a:pt x="254" y="987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7" name="Freeform 47">
              <a:extLst>
                <a:ext uri="{FF2B5EF4-FFF2-40B4-BE49-F238E27FC236}">
                  <a16:creationId xmlns:a16="http://schemas.microsoft.com/office/drawing/2014/main" id="{F037018E-FAF9-46CE-A969-6BC7426A638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4660" y="640894"/>
              <a:ext cx="168275" cy="1713195"/>
            </a:xfrm>
            <a:custGeom>
              <a:avLst/>
              <a:gdLst>
                <a:gd name="T0" fmla="*/ 106 w 106"/>
                <a:gd name="T1" fmla="*/ 1114 h 1114"/>
                <a:gd name="T2" fmla="*/ 0 w 106"/>
                <a:gd name="T3" fmla="*/ 1005 h 1114"/>
                <a:gd name="T4" fmla="*/ 0 w 106"/>
                <a:gd name="T5" fmla="*/ 0 h 1114"/>
                <a:gd name="T6" fmla="*/ 106 w 106"/>
                <a:gd name="T7" fmla="*/ 110 h 1114"/>
                <a:gd name="T8" fmla="*/ 106 w 106"/>
                <a:gd name="T9" fmla="*/ 1114 h 1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6" h="1114">
                  <a:moveTo>
                    <a:pt x="106" y="1114"/>
                  </a:moveTo>
                  <a:lnTo>
                    <a:pt x="0" y="1005"/>
                  </a:lnTo>
                  <a:lnTo>
                    <a:pt x="0" y="0"/>
                  </a:lnTo>
                  <a:lnTo>
                    <a:pt x="106" y="110"/>
                  </a:lnTo>
                  <a:lnTo>
                    <a:pt x="106" y="111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CA86A11D-8AB8-4EEA-B839-065E3408129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4055" y="635715"/>
              <a:ext cx="10907863" cy="154145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047280" y="759805"/>
            <a:ext cx="10306520" cy="1325563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40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Angebot zum Online-Trading-Day 2020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4294967295"/>
          </p:nvPr>
        </p:nvSpPr>
        <p:spPr>
          <a:xfrm>
            <a:off x="1424905" y="2494450"/>
            <a:ext cx="3478400" cy="3563159"/>
          </a:xfrm>
        </p:spPr>
        <p:txBody>
          <a:bodyPr vert="horz" lIns="91440" tIns="45720" rIns="91440" bIns="45720" rtlCol="0">
            <a:normAutofit/>
          </a:bodyPr>
          <a:lstStyle/>
          <a:p>
            <a:pPr marL="0" fontAlgn="base"/>
            <a:endParaRPr lang="en-US" sz="2000" dirty="0"/>
          </a:p>
          <a:p>
            <a:pPr marL="0" fontAlgn="base"/>
            <a:endParaRPr lang="en-US" sz="2000" dirty="0"/>
          </a:p>
          <a:p>
            <a:pPr marL="0" fontAlgn="base"/>
            <a:endParaRPr lang="en-US" sz="2000" dirty="0"/>
          </a:p>
          <a:p>
            <a:pPr marL="0" fontAlgn="base"/>
            <a:endParaRPr lang="en-US" sz="2000" b="1" i="1" u="sng" dirty="0"/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14F95C68-AB6E-4C79-8764-E43667ACD6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128605" y="2486034"/>
            <a:ext cx="0" cy="3410712"/>
          </a:xfrm>
          <a:prstGeom prst="line">
            <a:avLst/>
          </a:prstGeom>
          <a:ln w="12700">
            <a:solidFill>
              <a:srgbClr val="FE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Grafik 6">
            <a:extLst>
              <a:ext uri="{FF2B5EF4-FFF2-40B4-BE49-F238E27FC236}">
                <a16:creationId xmlns:a16="http://schemas.microsoft.com/office/drawing/2014/main" id="{70BBED40-CB18-4144-A181-44DED046A1F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36383" y="3290352"/>
            <a:ext cx="4507047" cy="2111635"/>
          </a:xfrm>
          <a:prstGeom prst="rect">
            <a:avLst/>
          </a:prstGeom>
        </p:spPr>
      </p:pic>
      <p:pic>
        <p:nvPicPr>
          <p:cNvPr id="8" name="Grafik 7">
            <a:extLst>
              <a:ext uri="{FF2B5EF4-FFF2-40B4-BE49-F238E27FC236}">
                <a16:creationId xmlns:a16="http://schemas.microsoft.com/office/drawing/2014/main" id="{7E5FF460-CAD8-4C0F-972A-E5C589C1831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86800" y="3337196"/>
            <a:ext cx="4314034" cy="2076420"/>
          </a:xfrm>
          <a:prstGeom prst="rect">
            <a:avLst/>
          </a:prstGeom>
        </p:spPr>
      </p:pic>
      <p:sp>
        <p:nvSpPr>
          <p:cNvPr id="5" name="Ellipse 4">
            <a:extLst>
              <a:ext uri="{FF2B5EF4-FFF2-40B4-BE49-F238E27FC236}">
                <a16:creationId xmlns:a16="http://schemas.microsoft.com/office/drawing/2014/main" id="{5EF293B2-C886-4566-85C8-4BE8DDA58016}"/>
              </a:ext>
            </a:extLst>
          </p:cNvPr>
          <p:cNvSpPr/>
          <p:nvPr/>
        </p:nvSpPr>
        <p:spPr>
          <a:xfrm>
            <a:off x="2734322" y="5401988"/>
            <a:ext cx="3112353" cy="119412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b="1" dirty="0"/>
              <a:t>Heute – 20 % Rabatt </a:t>
            </a:r>
          </a:p>
          <a:p>
            <a:pPr algn="ctr"/>
            <a:r>
              <a:rPr lang="de-AT" b="1" dirty="0"/>
              <a:t>nur € 343,20</a:t>
            </a:r>
          </a:p>
        </p:txBody>
      </p:sp>
      <p:sp>
        <p:nvSpPr>
          <p:cNvPr id="19" name="Ellipse 18">
            <a:extLst>
              <a:ext uri="{FF2B5EF4-FFF2-40B4-BE49-F238E27FC236}">
                <a16:creationId xmlns:a16="http://schemas.microsoft.com/office/drawing/2014/main" id="{2C679BD8-DB3B-417E-9C03-406DF6036243}"/>
              </a:ext>
            </a:extLst>
          </p:cNvPr>
          <p:cNvSpPr/>
          <p:nvPr/>
        </p:nvSpPr>
        <p:spPr>
          <a:xfrm>
            <a:off x="8577322" y="5412343"/>
            <a:ext cx="3112353" cy="119412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b="1" dirty="0"/>
              <a:t>Heute – 20 % Rabatt </a:t>
            </a:r>
          </a:p>
          <a:p>
            <a:pPr algn="ctr"/>
            <a:r>
              <a:rPr lang="de-AT" b="1" dirty="0"/>
              <a:t>nur € 199,34</a:t>
            </a:r>
          </a:p>
        </p:txBody>
      </p:sp>
    </p:spTree>
    <p:extLst>
      <p:ext uri="{BB962C8B-B14F-4D97-AF65-F5344CB8AC3E}">
        <p14:creationId xmlns:p14="http://schemas.microsoft.com/office/powerpoint/2010/main" val="28960643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7EDF689DA42EC94AB027112DF7DC2C5D" ma:contentTypeVersion="2" ma:contentTypeDescription="Ein neues Dokument erstellen." ma:contentTypeScope="" ma:versionID="585461fea9f149f1e39824a63e1b7f98">
  <xsd:schema xmlns:xsd="http://www.w3.org/2001/XMLSchema" xmlns:xs="http://www.w3.org/2001/XMLSchema" xmlns:p="http://schemas.microsoft.com/office/2006/metadata/properties" xmlns:ns2="0c68fb7e-2cde-42be-81bb-26f24145925e" targetNamespace="http://schemas.microsoft.com/office/2006/metadata/properties" ma:root="true" ma:fieldsID="f4f7c8f0e2da7edf4c712920a67604d8" ns2:_="">
    <xsd:import namespace="0c68fb7e-2cde-42be-81bb-26f24145925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c68fb7e-2cde-42be-81bb-26f24145925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F09897F-A194-4624-AC9E-6970D0020291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98EFE9B4-B856-403B-BE36-2968DC48B3D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A8A3BB2-37A0-4AA6-AB9C-0EFCBFA6C77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c68fb7e-2cde-42be-81bb-26f24145925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120</Words>
  <Application>Microsoft Office PowerPoint</Application>
  <PresentationFormat>Breitbild</PresentationFormat>
  <Paragraphs>30</Paragraphs>
  <Slides>6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</vt:lpstr>
      <vt:lpstr>Online-Trading-Day 02.12.2020</vt:lpstr>
      <vt:lpstr>Hintergründe der Toolino</vt:lpstr>
      <vt:lpstr>Unser Leitbild</vt:lpstr>
      <vt:lpstr>Partnerfirmen</vt:lpstr>
      <vt:lpstr>Produktgruppen</vt:lpstr>
      <vt:lpstr>Angebot zum Online-Trading-Day 2020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Adhurim Hajdari</dc:creator>
  <cp:lastModifiedBy>Wallner Alexander</cp:lastModifiedBy>
  <cp:revision>5</cp:revision>
  <dcterms:created xsi:type="dcterms:W3CDTF">2020-11-24T13:34:03Z</dcterms:created>
  <dcterms:modified xsi:type="dcterms:W3CDTF">2020-11-30T20:36:51Z</dcterms:modified>
</cp:coreProperties>
</file>