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4" r:id="rId4"/>
    <p:sldId id="257" r:id="rId5"/>
    <p:sldId id="258" r:id="rId6"/>
    <p:sldId id="260" r:id="rId7"/>
    <p:sldId id="263" r:id="rId8"/>
    <p:sldId id="262" r:id="rId9"/>
    <p:sldId id="259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B400"/>
    <a:srgbClr val="FFB407"/>
    <a:srgbClr val="555555"/>
    <a:srgbClr val="F16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81172-DA11-493C-A712-73165FDD4F60}" type="datetimeFigureOut">
              <a:rPr lang="de-AT" smtClean="0"/>
              <a:t>09.01.2017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3C197-D6CD-4EEC-8C9D-D6574D552B71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87057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88640"/>
            <a:ext cx="8892480" cy="2232248"/>
          </a:xfrm>
          <a:prstGeom prst="rect">
            <a:avLst/>
          </a:prstGeom>
          <a:solidFill>
            <a:srgbClr val="0000F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548679"/>
            <a:ext cx="6336704" cy="1728193"/>
          </a:xfrm>
          <a:prstGeom prst="rect">
            <a:avLst/>
          </a:prstGeom>
          <a:solidFill>
            <a:srgbClr val="0000FF"/>
          </a:solidFill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>
          <a:xfrm>
            <a:off x="0" y="2636912"/>
            <a:ext cx="8892480" cy="3960440"/>
          </a:xfrm>
          <a:prstGeom prst="rect">
            <a:avLst/>
          </a:prstGeom>
          <a:solidFill>
            <a:srgbClr val="FFB4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59432" y="3212976"/>
            <a:ext cx="6472808" cy="2376264"/>
          </a:xfrm>
          <a:solidFill>
            <a:srgbClr val="FFB400"/>
          </a:solidFill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160219"/>
            <a:ext cx="2133600" cy="365125"/>
          </a:xfrm>
          <a:solidFill>
            <a:srgbClr val="FFB40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4FD21E-3237-4913-9E81-35CECC4B878A}" type="datetime1">
              <a:rPr lang="de-AT" smtClean="0"/>
              <a:t>09.01.2017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1840" y="6160219"/>
            <a:ext cx="2895600" cy="365125"/>
          </a:xfrm>
          <a:solidFill>
            <a:srgbClr val="FFB40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AT" dirty="0"/>
              <a:t>(c) BHAK - BHAS Neunkirchen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732240" y="6160219"/>
            <a:ext cx="2133600" cy="365125"/>
          </a:xfrm>
          <a:solidFill>
            <a:srgbClr val="FFB40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BAAE9F-87C0-44EF-804F-02F88F623C4A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2" name="Textfeld 11"/>
          <p:cNvSpPr txBox="1"/>
          <p:nvPr userDrawn="1"/>
        </p:nvSpPr>
        <p:spPr>
          <a:xfrm rot="5400000">
            <a:off x="7904403" y="1464749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AT" sz="1000" dirty="0">
                <a:solidFill>
                  <a:schemeClr val="bg1"/>
                </a:solidFill>
              </a:rPr>
              <a:t>BHAK-BHAS Neunkirchen</a:t>
            </a:r>
            <a:br>
              <a:rPr lang="de-AT" sz="1000" dirty="0">
                <a:solidFill>
                  <a:schemeClr val="bg1"/>
                </a:solidFill>
              </a:rPr>
            </a:br>
            <a:r>
              <a:rPr lang="de-AT" sz="1000" dirty="0">
                <a:solidFill>
                  <a:schemeClr val="bg1"/>
                </a:solidFill>
              </a:rPr>
              <a:t>Die Praxis - HAK</a:t>
            </a:r>
          </a:p>
        </p:txBody>
      </p:sp>
      <p:pic>
        <p:nvPicPr>
          <p:cNvPr id="11" name="Grafik 10" descr="hak-logo-weiss_sm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96336" y="3259781"/>
            <a:ext cx="1224136" cy="836493"/>
          </a:xfrm>
          <a:prstGeom prst="rect">
            <a:avLst/>
          </a:prstGeom>
        </p:spPr>
      </p:pic>
      <p:pic>
        <p:nvPicPr>
          <p:cNvPr id="14" name="Grafik 13" descr="schul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48264" y="188640"/>
            <a:ext cx="1783085" cy="6339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Textfeld 15"/>
          <p:cNvSpPr txBox="1"/>
          <p:nvPr userDrawn="1"/>
        </p:nvSpPr>
        <p:spPr>
          <a:xfrm rot="5400000">
            <a:off x="7612305" y="4885129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AT" sz="1000" dirty="0">
                <a:solidFill>
                  <a:schemeClr val="bg1"/>
                </a:solidFill>
              </a:rPr>
              <a:t>BHAK-BHAS Neunkirchen</a:t>
            </a:r>
            <a:br>
              <a:rPr lang="de-AT" sz="1000" dirty="0">
                <a:solidFill>
                  <a:schemeClr val="bg1"/>
                </a:solidFill>
              </a:rPr>
            </a:br>
            <a:r>
              <a:rPr lang="de-AT" sz="1000" dirty="0">
                <a:solidFill>
                  <a:schemeClr val="bg1"/>
                </a:solidFill>
              </a:rPr>
              <a:t>PRAXIS HAK NEUNKIRCHEN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rgbClr val="FF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525963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solidFill>
            <a:srgbClr val="FFB40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1F38CE-401D-4D80-BCCF-AD9F6C0FBF77}" type="datetime1">
              <a:rPr lang="de-AT" smtClean="0"/>
              <a:t>09.01.2017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AT" dirty="0"/>
              <a:t>(c) BHAK - BHAS Neunkirchen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BAAE9F-87C0-44EF-804F-02F88F623C4A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Rechteck 6"/>
          <p:cNvSpPr/>
          <p:nvPr userDrawn="1"/>
        </p:nvSpPr>
        <p:spPr>
          <a:xfrm>
            <a:off x="0" y="188640"/>
            <a:ext cx="8892480" cy="129614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pic>
        <p:nvPicPr>
          <p:cNvPr id="8" name="Grafik 7" descr="hak-logo-weiss_sm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20881" y="260648"/>
            <a:ext cx="899591" cy="61472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20680" cy="1143000"/>
          </a:xfrm>
          <a:prstGeom prst="rect">
            <a:avLst/>
          </a:prstGeom>
          <a:solidFill>
            <a:srgbClr val="0000FF"/>
          </a:solidFill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9" name="Textfeld 8"/>
          <p:cNvSpPr txBox="1"/>
          <p:nvPr userDrawn="1"/>
        </p:nvSpPr>
        <p:spPr>
          <a:xfrm>
            <a:off x="7308304" y="908720"/>
            <a:ext cx="1512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dirty="0">
                <a:solidFill>
                  <a:schemeClr val="bg1"/>
                </a:solidFill>
              </a:rPr>
              <a:t>BHAK-BHAS </a:t>
            </a:r>
            <a:br>
              <a:rPr lang="de-AT" sz="1000" dirty="0">
                <a:solidFill>
                  <a:schemeClr val="bg1"/>
                </a:solidFill>
              </a:rPr>
            </a:br>
            <a:r>
              <a:rPr lang="de-AT" sz="1000" dirty="0">
                <a:solidFill>
                  <a:schemeClr val="bg1"/>
                </a:solidFill>
              </a:rPr>
              <a:t>Neunkirchen</a:t>
            </a:r>
            <a:br>
              <a:rPr lang="de-AT" sz="1000" dirty="0">
                <a:solidFill>
                  <a:schemeClr val="bg1"/>
                </a:solidFill>
              </a:rPr>
            </a:br>
            <a:r>
              <a:rPr lang="de-AT" sz="1000" dirty="0">
                <a:solidFill>
                  <a:schemeClr val="bg1"/>
                </a:solidFill>
              </a:rPr>
              <a:t>Die Praxis - HAK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rgbClr val="FF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92CD25A-CE86-4FE2-9020-40E4F82BB3A4}" type="datetime1">
              <a:rPr lang="de-AT" smtClean="0"/>
              <a:t>09.01.2017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AT" dirty="0"/>
              <a:t>(c) BHAK - BHAS Neunkirchen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BAAE9F-87C0-44EF-804F-02F88F623C4A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8" name="Rechteck 7"/>
          <p:cNvSpPr/>
          <p:nvPr userDrawn="1"/>
        </p:nvSpPr>
        <p:spPr>
          <a:xfrm>
            <a:off x="0" y="188640"/>
            <a:ext cx="8892480" cy="129614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pic>
        <p:nvPicPr>
          <p:cNvPr id="10" name="Grafik 9" descr="hak-logo-weiss_sm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20881" y="260648"/>
            <a:ext cx="899591" cy="614721"/>
          </a:xfrm>
          <a:prstGeom prst="rect">
            <a:avLst/>
          </a:prstGeom>
        </p:spPr>
      </p:pic>
      <p:sp>
        <p:nvSpPr>
          <p:cNvPr id="11" name="Titel 1"/>
          <p:cNvSpPr txBox="1">
            <a:spLocks/>
          </p:cNvSpPr>
          <p:nvPr userDrawn="1"/>
        </p:nvSpPr>
        <p:spPr>
          <a:xfrm>
            <a:off x="467544" y="260648"/>
            <a:ext cx="6120680" cy="1143000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Titelmasterformat durch Klicken bearbeiten</a:t>
            </a:r>
            <a:endParaRPr kumimoji="0" lang="de-AT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7308304" y="908720"/>
            <a:ext cx="1512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dirty="0">
                <a:solidFill>
                  <a:schemeClr val="bg1"/>
                </a:solidFill>
              </a:rPr>
              <a:t>BHAK-BHAS </a:t>
            </a:r>
            <a:br>
              <a:rPr lang="de-AT" sz="1000" dirty="0">
                <a:solidFill>
                  <a:schemeClr val="bg1"/>
                </a:solidFill>
              </a:rPr>
            </a:br>
            <a:r>
              <a:rPr lang="de-AT" sz="1000" dirty="0">
                <a:solidFill>
                  <a:schemeClr val="bg1"/>
                </a:solidFill>
              </a:rPr>
              <a:t>Neunkirchen</a:t>
            </a:r>
            <a:br>
              <a:rPr lang="de-AT" sz="1000" dirty="0">
                <a:solidFill>
                  <a:schemeClr val="bg1"/>
                </a:solidFill>
              </a:rPr>
            </a:br>
            <a:r>
              <a:rPr lang="de-AT" sz="1000" dirty="0">
                <a:solidFill>
                  <a:schemeClr val="bg1"/>
                </a:solidFill>
              </a:rPr>
              <a:t>Die Praxis - HAK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rgbClr val="FF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5980818-9963-4B48-B4A7-72A8C6389D6A}" type="datetime1">
              <a:rPr lang="de-AT" smtClean="0"/>
              <a:t>09.01.2017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AT" dirty="0"/>
              <a:t>(c) BHAK - BHAS Neunkirchen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BAAE9F-87C0-44EF-804F-02F88F623C4A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Rechteck 6"/>
          <p:cNvSpPr/>
          <p:nvPr userDrawn="1"/>
        </p:nvSpPr>
        <p:spPr>
          <a:xfrm>
            <a:off x="0" y="188640"/>
            <a:ext cx="8892480" cy="129614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pic>
        <p:nvPicPr>
          <p:cNvPr id="8" name="Grafik 7" descr="hak-logo-weiss_sm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20881" y="260648"/>
            <a:ext cx="899591" cy="614721"/>
          </a:xfrm>
          <a:prstGeom prst="rect">
            <a:avLst/>
          </a:prstGeom>
        </p:spPr>
      </p:pic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20680" cy="1143000"/>
          </a:xfrm>
          <a:prstGeom prst="rect">
            <a:avLst/>
          </a:prstGeom>
          <a:solidFill>
            <a:srgbClr val="0000FF"/>
          </a:solidFill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9" name="Textfeld 8"/>
          <p:cNvSpPr txBox="1"/>
          <p:nvPr userDrawn="1"/>
        </p:nvSpPr>
        <p:spPr>
          <a:xfrm>
            <a:off x="7308304" y="908720"/>
            <a:ext cx="1512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dirty="0">
                <a:solidFill>
                  <a:schemeClr val="bg1"/>
                </a:solidFill>
              </a:rPr>
              <a:t>BHAK-BHAS </a:t>
            </a:r>
            <a:br>
              <a:rPr lang="de-AT" sz="1000" dirty="0">
                <a:solidFill>
                  <a:schemeClr val="bg1"/>
                </a:solidFill>
              </a:rPr>
            </a:br>
            <a:r>
              <a:rPr lang="de-AT" sz="1000" dirty="0">
                <a:solidFill>
                  <a:schemeClr val="bg1"/>
                </a:solidFill>
              </a:rPr>
              <a:t>Neunkirchen</a:t>
            </a:r>
            <a:br>
              <a:rPr lang="de-AT" sz="1000" dirty="0">
                <a:solidFill>
                  <a:schemeClr val="bg1"/>
                </a:solidFill>
              </a:rPr>
            </a:br>
            <a:r>
              <a:rPr lang="de-AT" sz="1000" dirty="0">
                <a:solidFill>
                  <a:schemeClr val="bg1"/>
                </a:solidFill>
              </a:rPr>
              <a:t>Die Praxis - HAK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7544" y="1600200"/>
            <a:ext cx="8219256" cy="4525963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B6A543B-1CEA-454E-9999-C813A910894E}" type="datetime1">
              <a:rPr lang="de-AT" smtClean="0"/>
              <a:t>09.01.2017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AT" dirty="0"/>
              <a:t>(c) BHAK - BHAS Neunkirchen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solidFill>
            <a:srgbClr val="FFB400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de-AT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BAAE9F-87C0-44EF-804F-02F88F623C4A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8" name="Rechteck 7"/>
          <p:cNvSpPr/>
          <p:nvPr userDrawn="1"/>
        </p:nvSpPr>
        <p:spPr>
          <a:xfrm>
            <a:off x="0" y="188640"/>
            <a:ext cx="8892480" cy="129614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pic>
        <p:nvPicPr>
          <p:cNvPr id="7" name="Grafik 6" descr="hak-logo-weiss_sm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7884368" y="260648"/>
            <a:ext cx="899591" cy="614721"/>
          </a:xfrm>
          <a:prstGeom prst="rect">
            <a:avLst/>
          </a:prstGeom>
        </p:spPr>
      </p:pic>
      <p:sp>
        <p:nvSpPr>
          <p:cNvPr id="9" name="Titel 1"/>
          <p:cNvSpPr txBox="1">
            <a:spLocks/>
          </p:cNvSpPr>
          <p:nvPr userDrawn="1"/>
        </p:nvSpPr>
        <p:spPr>
          <a:xfrm>
            <a:off x="467544" y="260648"/>
            <a:ext cx="6120680" cy="1143000"/>
          </a:xfrm>
          <a:prstGeom prst="rect">
            <a:avLst/>
          </a:prstGeom>
          <a:solidFill>
            <a:srgbClr val="0000FF"/>
          </a:solidFill>
        </p:spPr>
        <p:txBody>
          <a:bodyPr>
            <a:normAutofit lnSpcReduction="10000"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Titelmasterformat durch Klicken bearbeiten</a:t>
            </a:r>
            <a:endParaRPr kumimoji="0" lang="de-AT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7308304" y="908720"/>
            <a:ext cx="1512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dirty="0">
                <a:solidFill>
                  <a:schemeClr val="bg1"/>
                </a:solidFill>
              </a:rPr>
              <a:t>BHAK-BHAS </a:t>
            </a:r>
            <a:br>
              <a:rPr lang="de-AT" sz="1000" dirty="0">
                <a:solidFill>
                  <a:schemeClr val="bg1"/>
                </a:solidFill>
              </a:rPr>
            </a:br>
            <a:r>
              <a:rPr lang="de-AT" sz="1000" dirty="0">
                <a:solidFill>
                  <a:schemeClr val="bg1"/>
                </a:solidFill>
              </a:rPr>
              <a:t>Neunkirchen</a:t>
            </a:r>
            <a:br>
              <a:rPr lang="de-AT" sz="1000" dirty="0">
                <a:solidFill>
                  <a:schemeClr val="bg1"/>
                </a:solidFill>
              </a:rPr>
            </a:br>
            <a:r>
              <a:rPr lang="de-AT" sz="1000" dirty="0">
                <a:solidFill>
                  <a:schemeClr val="bg1"/>
                </a:solidFill>
              </a:rPr>
              <a:t>Die Praxis - HAK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knk.info/coo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BHAK BHAS BAUL</a:t>
            </a:r>
            <a:br>
              <a:rPr lang="de-AT" dirty="0"/>
            </a:br>
            <a:r>
              <a:rPr lang="de-AT" dirty="0"/>
              <a:t>Neunkirchen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Lehrgang an BMHS für Jugendliche mit geringen Kenntnissen der Unterrichtssprache Deutsch</a:t>
            </a:r>
          </a:p>
          <a:p>
            <a:r>
              <a:rPr lang="de-AT" dirty="0"/>
              <a:t>Informationsabend 12.01.2017</a:t>
            </a:r>
          </a:p>
          <a:p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C6365-E41A-450D-AF74-F9E227F83DF5}" type="datetime1">
              <a:rPr lang="de-AT" smtClean="0"/>
              <a:t>09.01.2017</a:t>
            </a:fld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AE9F-87C0-44EF-804F-02F88F623C4A}" type="slidenum">
              <a:rPr lang="de-AT" smtClean="0"/>
              <a:pPr/>
              <a:t>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(c) BHAK - BHAS Neunkirchen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 </a:t>
            </a:r>
            <a:r>
              <a:rPr lang="de-AT" dirty="0">
                <a:sym typeface="Wingdings" panose="05000000000000000000" pitchFamily="2" charset="2"/>
              </a:rPr>
              <a:t> </a:t>
            </a:r>
            <a:r>
              <a:rPr lang="de-AT" dirty="0"/>
              <a:t>Unsere ÜSTis 2016/17 </a:t>
            </a:r>
            <a:r>
              <a:rPr lang="de-AT" dirty="0">
                <a:sym typeface="Wingdings" panose="05000000000000000000" pitchFamily="2" charset="2"/>
              </a:rPr>
              <a:t> </a:t>
            </a:r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B7C7-465E-43DC-B96E-28D1F20E277B}" type="datetime1">
              <a:rPr lang="de-AT" smtClean="0"/>
              <a:t>09.01.2017</a:t>
            </a:fld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AE9F-87C0-44EF-804F-02F88F623C4A}" type="slidenum">
              <a:rPr lang="de-AT" smtClean="0"/>
              <a:pPr/>
              <a:t>2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(c) BHAK - BHAS Neunkirchen</a:t>
            </a:r>
          </a:p>
        </p:txBody>
      </p:sp>
      <p:pic>
        <p:nvPicPr>
          <p:cNvPr id="1028" name="Picture 4" descr="Bildergebnis für eisbe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72816"/>
            <a:ext cx="3863015" cy="273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4211960" y="1916832"/>
            <a:ext cx="48965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/>
              <a:t>4 Mädchen und 16 Burschen</a:t>
            </a:r>
          </a:p>
          <a:p>
            <a:endParaRPr lang="de-AT" sz="2800" dirty="0"/>
          </a:p>
          <a:p>
            <a:r>
              <a:rPr lang="de-AT" sz="2800" dirty="0"/>
              <a:t>15 SchülerInnen aus Afghanistan</a:t>
            </a:r>
          </a:p>
          <a:p>
            <a:r>
              <a:rPr lang="de-AT" sz="2800" dirty="0"/>
              <a:t>2 SchülerInnen aus Somalia</a:t>
            </a:r>
            <a:endParaRPr lang="de-DE" sz="2800" dirty="0"/>
          </a:p>
          <a:p>
            <a:r>
              <a:rPr lang="de-AT" sz="2800" dirty="0"/>
              <a:t>1 Schüler aus dem Irak</a:t>
            </a:r>
          </a:p>
          <a:p>
            <a:r>
              <a:rPr lang="de-AT" sz="2800" dirty="0"/>
              <a:t>1 Schüler aus dem Iran</a:t>
            </a:r>
          </a:p>
          <a:p>
            <a:r>
              <a:rPr lang="de-AT" sz="2800" dirty="0"/>
              <a:t>1 Schüler aus Palästina</a:t>
            </a:r>
          </a:p>
        </p:txBody>
      </p:sp>
    </p:spTree>
    <p:extLst>
      <p:ext uri="{BB962C8B-B14F-4D97-AF65-F5344CB8AC3E}">
        <p14:creationId xmlns:p14="http://schemas.microsoft.com/office/powerpoint/2010/main" val="63569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Lehrgang Übergangsstufe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B7C7-465E-43DC-B96E-28D1F20E277B}" type="datetime1">
              <a:rPr lang="de-AT" smtClean="0"/>
              <a:t>09.01.2017</a:t>
            </a:fld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AE9F-87C0-44EF-804F-02F88F623C4A}" type="slidenum">
              <a:rPr lang="de-AT" smtClean="0"/>
              <a:pPr/>
              <a:t>3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(c) BHAK - BHAS Neunkirchen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Stammklassenprinzip</a:t>
            </a:r>
          </a:p>
          <a:p>
            <a:r>
              <a:rPr lang="de-AT" dirty="0"/>
              <a:t>Fixer Lehrplan – Unterrichtssprache Deutsch</a:t>
            </a:r>
          </a:p>
          <a:p>
            <a:r>
              <a:rPr lang="de-AT" dirty="0"/>
              <a:t>COOL als pädagogisches Prinzip</a:t>
            </a:r>
          </a:p>
        </p:txBody>
      </p:sp>
    </p:spTree>
    <p:extLst>
      <p:ext uri="{BB962C8B-B14F-4D97-AF65-F5344CB8AC3E}">
        <p14:creationId xmlns:p14="http://schemas.microsoft.com/office/powerpoint/2010/main" val="4207218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Stundentafel Übergangsstufe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B7C7-465E-43DC-B96E-28D1F20E277B}" type="datetime1">
              <a:rPr lang="de-AT" smtClean="0"/>
              <a:t>09.01.2017</a:t>
            </a:fld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AE9F-87C0-44EF-804F-02F88F623C4A}" type="slidenum">
              <a:rPr lang="de-AT" smtClean="0"/>
              <a:pPr/>
              <a:t>4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(c) BHAK - BHAS Neunkirchen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92990"/>
              </p:ext>
            </p:extLst>
          </p:nvPr>
        </p:nvGraphicFramePr>
        <p:xfrm>
          <a:off x="1331640" y="1700808"/>
          <a:ext cx="5904655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AT" sz="2000" dirty="0"/>
                        <a:t>Gegenstand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dirty="0"/>
                        <a:t>Std/Wo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Ethik 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Deutsch als Zweitsprache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Englisch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Geschichte und Geographie 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Bewegung und Sport 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Mathematik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Naturwissenschaften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Kaufmännisches Praktikum / EDV Praktikum 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Persönlichkeitsbildung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de-AT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Informatik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Motivation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B7C7-465E-43DC-B96E-28D1F20E277B}" type="datetime1">
              <a:rPr lang="de-AT" smtClean="0"/>
              <a:t>09.01.2017</a:t>
            </a:fld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AE9F-87C0-44EF-804F-02F88F623C4A}" type="slidenum">
              <a:rPr lang="de-AT" smtClean="0"/>
              <a:pPr/>
              <a:t>5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(c) BHAK - BHAS Neunkirchen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Angebot für asylwerbende Jugendliche mit Pflichtschulabschluss dringend nötig (Lernprozess, soziale Integration)</a:t>
            </a:r>
          </a:p>
          <a:p>
            <a:r>
              <a:rPr lang="de-AT" dirty="0"/>
              <a:t>Zukünftige Schüler/innen für BMS (BHS), duale Lehrausbildung</a:t>
            </a:r>
          </a:p>
          <a:p>
            <a:r>
              <a:rPr lang="de-AT" dirty="0">
                <a:sym typeface="Wingdings" panose="05000000000000000000" pitchFamily="2" charset="2"/>
              </a:rPr>
              <a:t> </a:t>
            </a:r>
            <a:r>
              <a:rPr lang="de-AT" dirty="0"/>
              <a:t>Arbeitsmarktfähigkeit schaffen</a:t>
            </a:r>
          </a:p>
        </p:txBody>
      </p:sp>
    </p:spTree>
    <p:extLst>
      <p:ext uri="{BB962C8B-B14F-4D97-AF65-F5344CB8AC3E}">
        <p14:creationId xmlns:p14="http://schemas.microsoft.com/office/powerpoint/2010/main" val="1706685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Pädagogische Fragen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B7C7-465E-43DC-B96E-28D1F20E277B}" type="datetime1">
              <a:rPr lang="de-AT" smtClean="0"/>
              <a:t>09.01.2017</a:t>
            </a:fld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AE9F-87C0-44EF-804F-02F88F623C4A}" type="slidenum">
              <a:rPr lang="de-AT" smtClean="0"/>
              <a:pPr/>
              <a:t>6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(c) BHAK - BHAS Neunkirchen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An Leistungsniveau heranführen (prüfen und beurteilen)</a:t>
            </a:r>
          </a:p>
          <a:p>
            <a:r>
              <a:rPr lang="de-AT" dirty="0"/>
              <a:t>Leistungsbeurteilungsverordnung gilt (fünfstufiges Notensystem)</a:t>
            </a:r>
          </a:p>
          <a:p>
            <a:r>
              <a:rPr lang="de-AT" dirty="0"/>
              <a:t>Konkrete Aufgabenstellungen</a:t>
            </a:r>
          </a:p>
          <a:p>
            <a:r>
              <a:rPr lang="de-AT" dirty="0"/>
              <a:t>Eingangsvoraussetzungen berücksichtigen – Einstiegsniveau Deutsch = A1</a:t>
            </a:r>
          </a:p>
          <a:p>
            <a:r>
              <a:rPr lang="de-AT" dirty="0">
                <a:hlinkClick r:id="rId2"/>
              </a:rPr>
              <a:t>COOL</a:t>
            </a: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07638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Didaktische Gestaltung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B7C7-465E-43DC-B96E-28D1F20E277B}" type="datetime1">
              <a:rPr lang="de-AT" smtClean="0"/>
              <a:t>09.01.2017</a:t>
            </a:fld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AE9F-87C0-44EF-804F-02F88F623C4A}" type="slidenum">
              <a:rPr lang="de-AT" smtClean="0"/>
              <a:pPr/>
              <a:t>7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(c) BHAK - BHAS Neunkirchen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Hoher Stellenwert der deutschen Sprache</a:t>
            </a:r>
          </a:p>
          <a:p>
            <a:r>
              <a:rPr lang="de-AT" dirty="0"/>
              <a:t>Zulassen von Mehrsprachigkeit im Unterricht (Deutsch, Englisch, Arabisch, Persisch)</a:t>
            </a:r>
          </a:p>
          <a:p>
            <a:r>
              <a:rPr lang="de-AT" dirty="0"/>
              <a:t>Miteinbeziehen der Lebens- und Erfahrungswelt der Jugendlichen</a:t>
            </a:r>
          </a:p>
          <a:p>
            <a:r>
              <a:rPr lang="de-AT" dirty="0"/>
              <a:t>Miteinbeziehen der neuen Lebenswelt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77161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Abschluss / Ziele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B7C7-465E-43DC-B96E-28D1F20E277B}" type="datetime1">
              <a:rPr lang="de-AT" smtClean="0"/>
              <a:t>09.01.2017</a:t>
            </a:fld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AE9F-87C0-44EF-804F-02F88F623C4A}" type="slidenum">
              <a:rPr lang="de-AT" smtClean="0"/>
              <a:pPr/>
              <a:t>8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(c) BHAK - BHAS Neunkirchen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/>
              <a:t>Schulrechtlich kein offizielles Zeugnis</a:t>
            </a:r>
          </a:p>
          <a:p>
            <a:r>
              <a:rPr lang="de-AT" dirty="0"/>
              <a:t>Lehrgangsbestätigung</a:t>
            </a:r>
          </a:p>
          <a:p>
            <a:r>
              <a:rPr lang="de-AT" dirty="0"/>
              <a:t>Vorbereitung auf Aufnahms- und Eignungsprüfung HAS</a:t>
            </a:r>
          </a:p>
          <a:p>
            <a:r>
              <a:rPr lang="de-AT" dirty="0"/>
              <a:t>Bei positiver Lehrgangsbestätigung </a:t>
            </a:r>
            <a:r>
              <a:rPr lang="de-AT" dirty="0">
                <a:sym typeface="Wingdings" panose="05000000000000000000" pitchFamily="2" charset="2"/>
              </a:rPr>
              <a:t> Aufnahme in HAS möglich</a:t>
            </a:r>
          </a:p>
          <a:p>
            <a:r>
              <a:rPr lang="de-AT" dirty="0">
                <a:sym typeface="Wingdings" panose="05000000000000000000" pitchFamily="2" charset="2"/>
              </a:rPr>
              <a:t>Lehrgangsbestätigung als Empfehlung für Einstieg in das duale System</a:t>
            </a:r>
          </a:p>
          <a:p>
            <a:r>
              <a:rPr lang="de-AT" dirty="0">
                <a:sym typeface="Wingdings" panose="05000000000000000000" pitchFamily="2" charset="2"/>
              </a:rPr>
              <a:t> ersetzt Pflichtschulabschluss</a:t>
            </a: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7816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Erfahrungsberichte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B7C7-465E-43DC-B96E-28D1F20E277B}" type="datetime1">
              <a:rPr lang="de-AT" smtClean="0"/>
              <a:t>09.01.2017</a:t>
            </a:fld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AE9F-87C0-44EF-804F-02F88F623C4A}" type="slidenum">
              <a:rPr lang="de-AT" smtClean="0"/>
              <a:pPr/>
              <a:t>9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(c) BHAK - BHAS Neunkirchen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525963"/>
          </a:xfrm>
        </p:spPr>
        <p:txBody>
          <a:bodyPr>
            <a:normAutofit fontScale="62500" lnSpcReduction="20000"/>
          </a:bodyPr>
          <a:lstStyle/>
          <a:p>
            <a:r>
              <a:rPr lang="de-AT" dirty="0"/>
              <a:t>Tatsächliche Ausgangssituation schwer zu beurteilen: Pflichtschulabschluss? Matura? – in vielen Fächern gänzlicher Neustart </a:t>
            </a:r>
          </a:p>
          <a:p>
            <a:r>
              <a:rPr lang="de-AT" dirty="0"/>
              <a:t>Wissbegierig</a:t>
            </a:r>
          </a:p>
          <a:p>
            <a:r>
              <a:rPr lang="de-AT" dirty="0"/>
              <a:t>Zukunftspläne, Unsicherheit</a:t>
            </a:r>
          </a:p>
          <a:p>
            <a:r>
              <a:rPr lang="de-AT" dirty="0"/>
              <a:t>„Grundlärmpegel“ im Unterricht</a:t>
            </a:r>
          </a:p>
          <a:p>
            <a:r>
              <a:rPr lang="de-AT" dirty="0"/>
              <a:t>Lernfortschritt</a:t>
            </a:r>
          </a:p>
          <a:p>
            <a:r>
              <a:rPr lang="de-AT" dirty="0"/>
              <a:t>Deutschkenntnisse wesentlich besser als im Vorjahr</a:t>
            </a:r>
          </a:p>
          <a:p>
            <a:r>
              <a:rPr lang="de-AT" dirty="0"/>
              <a:t>Mehrsprachigkeit</a:t>
            </a:r>
          </a:p>
          <a:p>
            <a:r>
              <a:rPr lang="de-AT" dirty="0"/>
              <a:t>Smartphone als Statussymbol</a:t>
            </a:r>
          </a:p>
          <a:p>
            <a:r>
              <a:rPr lang="de-AT" dirty="0"/>
              <a:t>Unordentliches Schriftbild, mangelnde Organisationsfähigkeit (Lernunterlagen)</a:t>
            </a:r>
          </a:p>
          <a:p>
            <a:r>
              <a:rPr lang="de-AT" dirty="0"/>
              <a:t>Pünktlichkeit &amp; Anwesenheit</a:t>
            </a:r>
          </a:p>
          <a:p>
            <a:r>
              <a:rPr lang="de-AT" dirty="0"/>
              <a:t>Arbeitshaltung</a:t>
            </a:r>
          </a:p>
          <a:p>
            <a:r>
              <a:rPr lang="de-AT" dirty="0"/>
              <a:t>Schulische Integration</a:t>
            </a:r>
          </a:p>
          <a:p>
            <a:r>
              <a:rPr lang="de-AT" dirty="0"/>
              <a:t>COOL als Integrationsmotor</a:t>
            </a:r>
          </a:p>
        </p:txBody>
      </p:sp>
    </p:spTree>
    <p:extLst>
      <p:ext uri="{BB962C8B-B14F-4D97-AF65-F5344CB8AC3E}">
        <p14:creationId xmlns:p14="http://schemas.microsoft.com/office/powerpoint/2010/main" val="227298332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Benutzerdefiniert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0000FF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349</Words>
  <Application>Microsoft Office PowerPoint</Application>
  <PresentationFormat>Bildschirmpräsentation (4:3)</PresentationFormat>
  <Paragraphs>101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Larissa-Design</vt:lpstr>
      <vt:lpstr>BHAK BHAS BAUL Neunkirchen</vt:lpstr>
      <vt:lpstr>  Unsere ÜSTis 2016/17  </vt:lpstr>
      <vt:lpstr>Lehrgang Übergangsstufe</vt:lpstr>
      <vt:lpstr>Stundentafel Übergangsstufe</vt:lpstr>
      <vt:lpstr>Motivation</vt:lpstr>
      <vt:lpstr>Pädagogische Fragen</vt:lpstr>
      <vt:lpstr>Didaktische Gestaltung</vt:lpstr>
      <vt:lpstr>Abschluss / Ziele</vt:lpstr>
      <vt:lpstr>Erfahrungsberichte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Mag. Anton Posch</dc:creator>
  <cp:lastModifiedBy>Alex</cp:lastModifiedBy>
  <cp:revision>52</cp:revision>
  <dcterms:created xsi:type="dcterms:W3CDTF">2011-12-31T15:01:30Z</dcterms:created>
  <dcterms:modified xsi:type="dcterms:W3CDTF">2017-01-09T19:07:37Z</dcterms:modified>
</cp:coreProperties>
</file>